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57" r:id="rId3"/>
    <p:sldId id="262" r:id="rId4"/>
    <p:sldId id="263" r:id="rId5"/>
    <p:sldId id="264" r:id="rId6"/>
    <p:sldId id="265" r:id="rId7"/>
    <p:sldId id="268" r:id="rId8"/>
    <p:sldId id="266" r:id="rId9"/>
    <p:sldId id="26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853" autoAdjust="0"/>
    <p:restoredTop sz="94660"/>
  </p:normalViewPr>
  <p:slideViewPr>
    <p:cSldViewPr>
      <p:cViewPr>
        <p:scale>
          <a:sx n="75" d="100"/>
          <a:sy n="75" d="100"/>
        </p:scale>
        <p:origin x="-125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F93578-6D5B-4349-BF98-38AEF286A20D}" type="datetimeFigureOut">
              <a:rPr lang="en-GB" smtClean="0"/>
              <a:t>05/10/2017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ED348F-438F-4B7B-962E-17983EBDDAB3}" type="slidenum">
              <a:rPr lang="en-GB" smtClean="0"/>
              <a:t>‹#›</a:t>
            </a:fld>
            <a:endParaRPr lang="en-GB"/>
          </a:p>
        </p:txBody>
      </p:sp>
    </p:spTree>
    <p:extLst>
      <p:ext uri="{BB962C8B-B14F-4D97-AF65-F5344CB8AC3E}">
        <p14:creationId xmlns:p14="http://schemas.microsoft.com/office/powerpoint/2010/main" val="3517828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08982C-31E9-4796-98E7-F3808F9A47FD}" type="datetimeFigureOut">
              <a:rPr lang="en-GB" smtClean="0"/>
              <a:pPr/>
              <a:t>05/10/2017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D2A69-AFCD-4E73-911D-BFCF1AA64EBC}" type="slidenum">
              <a:rPr lang="en-GB" smtClean="0"/>
              <a:pPr/>
              <a:t>‹#›</a:t>
            </a:fld>
            <a:endParaRPr lang="en-GB"/>
          </a:p>
        </p:txBody>
      </p:sp>
    </p:spTree>
    <p:extLst>
      <p:ext uri="{BB962C8B-B14F-4D97-AF65-F5344CB8AC3E}">
        <p14:creationId xmlns:p14="http://schemas.microsoft.com/office/powerpoint/2010/main" val="2475850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CD2A69-AFCD-4E73-911D-BFCF1AA64EBC}" type="slidenum">
              <a:rPr lang="en-GB" smtClean="0"/>
              <a:pPr/>
              <a:t>1</a:t>
            </a:fld>
            <a:endParaRPr lang="en-GB"/>
          </a:p>
        </p:txBody>
      </p:sp>
    </p:spTree>
    <p:extLst>
      <p:ext uri="{BB962C8B-B14F-4D97-AF65-F5344CB8AC3E}">
        <p14:creationId xmlns:p14="http://schemas.microsoft.com/office/powerpoint/2010/main" val="532139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CD2A69-AFCD-4E73-911D-BFCF1AA64EBC}" type="slidenum">
              <a:rPr lang="en-GB" smtClean="0"/>
              <a:pPr/>
              <a:t>4</a:t>
            </a:fld>
            <a:endParaRPr lang="en-GB"/>
          </a:p>
        </p:txBody>
      </p:sp>
    </p:spTree>
    <p:extLst>
      <p:ext uri="{BB962C8B-B14F-4D97-AF65-F5344CB8AC3E}">
        <p14:creationId xmlns:p14="http://schemas.microsoft.com/office/powerpoint/2010/main" val="1806459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CD2A69-AFCD-4E73-911D-BFCF1AA64EBC}" type="slidenum">
              <a:rPr lang="en-GB" smtClean="0"/>
              <a:pPr/>
              <a:t>5</a:t>
            </a:fld>
            <a:endParaRPr lang="en-GB"/>
          </a:p>
        </p:txBody>
      </p:sp>
    </p:spTree>
    <p:extLst>
      <p:ext uri="{BB962C8B-B14F-4D97-AF65-F5344CB8AC3E}">
        <p14:creationId xmlns:p14="http://schemas.microsoft.com/office/powerpoint/2010/main" val="1806459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65D8C681-F811-4867-A3EE-0D5543EBF6D1}" type="datetimeFigureOut">
              <a:rPr lang="en-GB" smtClean="0"/>
              <a:pPr/>
              <a:t>05/10/2017</a:t>
            </a:fld>
            <a:endParaRPr lang="en-GB"/>
          </a:p>
        </p:txBody>
      </p:sp>
      <p:sp>
        <p:nvSpPr>
          <p:cNvPr id="17" name="Footer Placeholder 16"/>
          <p:cNvSpPr>
            <a:spLocks noGrp="1"/>
          </p:cNvSpPr>
          <p:nvPr>
            <p:ph type="ftr" sz="quarter" idx="11"/>
          </p:nvPr>
        </p:nvSpPr>
        <p:spPr>
          <a:xfrm>
            <a:off x="5410200" y="4205288"/>
            <a:ext cx="1295400" cy="457200"/>
          </a:xfrm>
        </p:spPr>
        <p:txBody>
          <a:bodyPr/>
          <a:lstStyle/>
          <a:p>
            <a:endParaRPr lang="en-GB"/>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1283E93-EDBB-4CF0-8AF9-5606F0124D4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D8C681-F811-4867-A3EE-0D5543EBF6D1}" type="datetimeFigureOut">
              <a:rPr lang="en-GB" smtClean="0"/>
              <a:pPr/>
              <a:t>05/10/2017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283E93-EDBB-4CF0-8AF9-5606F0124D4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D8C681-F811-4867-A3EE-0D5543EBF6D1}" type="datetimeFigureOut">
              <a:rPr lang="en-GB" smtClean="0"/>
              <a:pPr/>
              <a:t>05/10/2017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283E93-EDBB-4CF0-8AF9-5606F0124D4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D8C681-F811-4867-A3EE-0D5543EBF6D1}" type="datetimeFigureOut">
              <a:rPr lang="en-GB" smtClean="0"/>
              <a:pPr/>
              <a:t>05/10/2017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283E93-EDBB-4CF0-8AF9-5606F0124D4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5D8C681-F811-4867-A3EE-0D5543EBF6D1}" type="datetimeFigureOut">
              <a:rPr lang="en-GB" smtClean="0"/>
              <a:pPr/>
              <a:t>05/10/2017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283E93-EDBB-4CF0-8AF9-5606F0124D4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5D8C681-F811-4867-A3EE-0D5543EBF6D1}" type="datetimeFigureOut">
              <a:rPr lang="en-GB" smtClean="0"/>
              <a:pPr/>
              <a:t>05/10/2017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283E93-EDBB-4CF0-8AF9-5606F0124D4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65D8C681-F811-4867-A3EE-0D5543EBF6D1}" type="datetimeFigureOut">
              <a:rPr lang="en-GB" smtClean="0"/>
              <a:pPr/>
              <a:t>05/10/2017</a:t>
            </a:fld>
            <a:endParaRPr lang="en-GB"/>
          </a:p>
        </p:txBody>
      </p:sp>
      <p:sp>
        <p:nvSpPr>
          <p:cNvPr id="27" name="Slide Number Placeholder 26"/>
          <p:cNvSpPr>
            <a:spLocks noGrp="1"/>
          </p:cNvSpPr>
          <p:nvPr>
            <p:ph type="sldNum" sz="quarter" idx="11"/>
          </p:nvPr>
        </p:nvSpPr>
        <p:spPr/>
        <p:txBody>
          <a:bodyPr rtlCol="0"/>
          <a:lstStyle/>
          <a:p>
            <a:fld id="{81283E93-EDBB-4CF0-8AF9-5606F0124D41}" type="slidenum">
              <a:rPr lang="en-GB" smtClean="0"/>
              <a:pPr/>
              <a:t>‹#›</a:t>
            </a:fld>
            <a:endParaRPr lang="en-GB"/>
          </a:p>
        </p:txBody>
      </p:sp>
      <p:sp>
        <p:nvSpPr>
          <p:cNvPr id="28" name="Footer Placeholder 27"/>
          <p:cNvSpPr>
            <a:spLocks noGrp="1"/>
          </p:cNvSpPr>
          <p:nvPr>
            <p:ph type="ftr" sz="quarter" idx="12"/>
          </p:nvPr>
        </p:nvSpPr>
        <p:spPr/>
        <p:txBody>
          <a:bodyPr rtlCol="0"/>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65D8C681-F811-4867-A3EE-0D5543EBF6D1}" type="datetimeFigureOut">
              <a:rPr lang="en-GB" smtClean="0"/>
              <a:pPr/>
              <a:t>05/10/2017</a:t>
            </a:fld>
            <a:endParaRPr lang="en-GB"/>
          </a:p>
        </p:txBody>
      </p:sp>
      <p:sp>
        <p:nvSpPr>
          <p:cNvPr id="4" name="Footer Placeholder 3"/>
          <p:cNvSpPr>
            <a:spLocks noGrp="1"/>
          </p:cNvSpPr>
          <p:nvPr>
            <p:ph type="ftr" sz="quarter" idx="11"/>
          </p:nvPr>
        </p:nvSpPr>
        <p:spPr>
          <a:xfrm>
            <a:off x="5257800" y="612648"/>
            <a:ext cx="1325880" cy="457200"/>
          </a:xfrm>
        </p:spPr>
        <p:txBody>
          <a:bodyPr/>
          <a:lstStyle/>
          <a:p>
            <a:endParaRPr lang="en-GB"/>
          </a:p>
        </p:txBody>
      </p:sp>
      <p:sp>
        <p:nvSpPr>
          <p:cNvPr id="5" name="Slide Number Placeholder 4"/>
          <p:cNvSpPr>
            <a:spLocks noGrp="1"/>
          </p:cNvSpPr>
          <p:nvPr>
            <p:ph type="sldNum" sz="quarter" idx="12"/>
          </p:nvPr>
        </p:nvSpPr>
        <p:spPr>
          <a:xfrm>
            <a:off x="8174736" y="2272"/>
            <a:ext cx="762000" cy="365760"/>
          </a:xfrm>
        </p:spPr>
        <p:txBody>
          <a:bodyPr/>
          <a:lstStyle/>
          <a:p>
            <a:fld id="{81283E93-EDBB-4CF0-8AF9-5606F0124D4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8C681-F811-4867-A3EE-0D5543EBF6D1}" type="datetimeFigureOut">
              <a:rPr lang="en-GB" smtClean="0"/>
              <a:pPr/>
              <a:t>05/10/2017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283E93-EDBB-4CF0-8AF9-5606F0124D4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5D8C681-F811-4867-A3EE-0D5543EBF6D1}" type="datetimeFigureOut">
              <a:rPr lang="en-GB" smtClean="0"/>
              <a:pPr/>
              <a:t>05/10/2017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283E93-EDBB-4CF0-8AF9-5606F0124D4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5D8C681-F811-4867-A3EE-0D5543EBF6D1}" type="datetimeFigureOut">
              <a:rPr lang="en-GB" smtClean="0"/>
              <a:pPr/>
              <a:t>05/10/2017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283E93-EDBB-4CF0-8AF9-5606F0124D4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5D8C681-F811-4867-A3EE-0D5543EBF6D1}" type="datetimeFigureOut">
              <a:rPr lang="en-GB" smtClean="0"/>
              <a:pPr/>
              <a:t>05/10/2017</a:t>
            </a:fld>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1283E93-EDBB-4CF0-8AF9-5606F0124D4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audio" Target="../media/media2.wav"/><Relationship Id="rId2" Type="http://schemas.microsoft.com/office/2007/relationships/media" Target="../media/media2.wav"/><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wav"/><Relationship Id="rId2" Type="http://schemas.microsoft.com/office/2007/relationships/media" Target="../media/media3.wav"/><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wav"/><Relationship Id="rId2" Type="http://schemas.microsoft.com/office/2007/relationships/media" Target="../media/media4.wav"/><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5.wav"/><Relationship Id="rId7" Type="http://schemas.openxmlformats.org/officeDocument/2006/relationships/image" Target="../media/image5.gif"/><Relationship Id="rId2" Type="http://schemas.microsoft.com/office/2007/relationships/media" Target="../media/media5.wav"/><Relationship Id="rId1" Type="http://schemas.openxmlformats.org/officeDocument/2006/relationships/tags" Target="../tags/tag4.xml"/><Relationship Id="rId6" Type="http://schemas.openxmlformats.org/officeDocument/2006/relationships/image" Target="../media/image4.jpe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wav"/><Relationship Id="rId7" Type="http://schemas.openxmlformats.org/officeDocument/2006/relationships/image" Target="../media/image9.png"/><Relationship Id="rId2" Type="http://schemas.microsoft.com/office/2007/relationships/media" Target="../media/media6.wav"/><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audio" Target="../media/media8.wav"/><Relationship Id="rId2" Type="http://schemas.microsoft.com/office/2007/relationships/media" Target="../media/media8.wav"/><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916832"/>
            <a:ext cx="8458200" cy="1008112"/>
          </a:xfrm>
        </p:spPr>
        <p:txBody>
          <a:bodyPr>
            <a:normAutofit fontScale="90000"/>
          </a:bodyPr>
          <a:lstStyle/>
          <a:p>
            <a:pPr algn="ctr"/>
            <a:r>
              <a:rPr lang="en-GB" dirty="0" smtClean="0"/>
              <a:t>Hate Crime Awareness Week 2017</a:t>
            </a:r>
            <a:endParaRPr lang="en-GB"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332656"/>
            <a:ext cx="10112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87624" y="5022468"/>
            <a:ext cx="7200800" cy="707886"/>
          </a:xfrm>
          <a:prstGeom prst="rect">
            <a:avLst/>
          </a:prstGeom>
          <a:noFill/>
        </p:spPr>
        <p:txBody>
          <a:bodyPr wrap="square" rtlCol="0">
            <a:spAutoFit/>
          </a:bodyPr>
          <a:lstStyle/>
          <a:p>
            <a:pPr algn="ctr"/>
            <a:r>
              <a:rPr lang="en-GB" sz="4000" dirty="0">
                <a:latin typeface="+mj-lt"/>
              </a:rPr>
              <a:t>2</a:t>
            </a:r>
            <a:r>
              <a:rPr lang="en-GB" sz="4000" dirty="0" smtClean="0">
                <a:latin typeface="+mj-lt"/>
              </a:rPr>
              <a:t>.  Reporting Hate Crime</a:t>
            </a:r>
            <a:endParaRPr lang="en-GB" sz="4000" dirty="0">
              <a:latin typeface="+mj-l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287830471"/>
      </p:ext>
    </p:extLst>
  </p:cSld>
  <p:clrMapOvr>
    <a:masterClrMapping/>
  </p:clrMapOvr>
  <mc:AlternateContent xmlns:mc="http://schemas.openxmlformats.org/markup-compatibility/2006" xmlns:p14="http://schemas.microsoft.com/office/powerpoint/2010/main">
    <mc:Choice Requires="p14">
      <p:transition spd="slow" p14:dur="2000" advTm="16537"/>
    </mc:Choice>
    <mc:Fallback xmlns="">
      <p:transition spd="slow" advTm="165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Hate Crime Reporting</a:t>
            </a:r>
            <a:endParaRPr lang="en-GB" dirty="0"/>
          </a:p>
        </p:txBody>
      </p:sp>
      <p:sp>
        <p:nvSpPr>
          <p:cNvPr id="3" name="Content Placeholder 2"/>
          <p:cNvSpPr>
            <a:spLocks noGrp="1"/>
          </p:cNvSpPr>
          <p:nvPr>
            <p:ph idx="1"/>
          </p:nvPr>
        </p:nvSpPr>
        <p:spPr/>
        <p:txBody>
          <a:bodyPr/>
          <a:lstStyle/>
          <a:p>
            <a:r>
              <a:rPr lang="en-GB" dirty="0" smtClean="0">
                <a:latin typeface="+mj-lt"/>
              </a:rPr>
              <a:t>Hate Crime is under-reported</a:t>
            </a:r>
          </a:p>
          <a:p>
            <a:pPr lvl="1"/>
            <a:r>
              <a:rPr lang="en-GB" dirty="0" smtClean="0">
                <a:latin typeface="+mj-lt"/>
              </a:rPr>
              <a:t>Estimates vary with the latest sweep of the Crime Survey of England and Wales suggesting 40% of hate crime is reported</a:t>
            </a:r>
          </a:p>
          <a:p>
            <a:endParaRPr lang="en-GB" dirty="0" smtClean="0">
              <a:latin typeface="+mj-lt"/>
            </a:endParaRPr>
          </a:p>
          <a:p>
            <a:r>
              <a:rPr lang="en-GB" dirty="0" smtClean="0">
                <a:latin typeface="+mj-lt"/>
              </a:rPr>
              <a:t>There are a number of universal reasons, and also specific cultural and social barriers</a:t>
            </a:r>
          </a:p>
          <a:p>
            <a:pPr marL="109728" indent="0">
              <a:buNone/>
            </a:pPr>
            <a:endParaRPr lang="en-GB" dirty="0"/>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240510473"/>
      </p:ext>
    </p:extLst>
  </p:cSld>
  <p:clrMapOvr>
    <a:masterClrMapping/>
  </p:clrMapOvr>
  <mc:AlternateContent xmlns:mc="http://schemas.openxmlformats.org/markup-compatibility/2006" xmlns:p14="http://schemas.microsoft.com/office/powerpoint/2010/main">
    <mc:Choice Requires="p14">
      <p:transition spd="slow" p14:dur="2000" advTm="26313"/>
    </mc:Choice>
    <mc:Fallback xmlns="">
      <p:transition spd="slow" advTm="263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ea typeface="Calibri"/>
                <a:cs typeface="Times New Roman"/>
              </a:rPr>
              <a:t>The </a:t>
            </a:r>
            <a:r>
              <a:rPr lang="en-GB" dirty="0">
                <a:ea typeface="Calibri"/>
                <a:cs typeface="Times New Roman"/>
              </a:rPr>
              <a:t>I</a:t>
            </a:r>
            <a:r>
              <a:rPr lang="en-GB" dirty="0" smtClean="0">
                <a:ea typeface="Calibri"/>
                <a:cs typeface="Times New Roman"/>
              </a:rPr>
              <a:t>mportance </a:t>
            </a:r>
            <a:r>
              <a:rPr lang="en-GB" dirty="0">
                <a:ea typeface="Calibri"/>
                <a:cs typeface="Times New Roman"/>
              </a:rPr>
              <a:t>of </a:t>
            </a:r>
            <a:r>
              <a:rPr lang="en-GB" dirty="0" smtClean="0">
                <a:ea typeface="Calibri"/>
                <a:cs typeface="Times New Roman"/>
              </a:rPr>
              <a:t>Reporting</a:t>
            </a:r>
            <a:r>
              <a:rPr lang="en-GB" sz="3200" dirty="0">
                <a:latin typeface="Calibri"/>
                <a:ea typeface="Calibri"/>
                <a:cs typeface="Times New Roman"/>
              </a:rPr>
              <a:t/>
            </a:r>
            <a:br>
              <a:rPr lang="en-GB" sz="3200" dirty="0">
                <a:latin typeface="Calibri"/>
                <a:ea typeface="Calibri"/>
                <a:cs typeface="Times New Roman"/>
              </a:rPr>
            </a:br>
            <a:endParaRPr lang="en-GB" dirty="0"/>
          </a:p>
        </p:txBody>
      </p:sp>
      <p:sp>
        <p:nvSpPr>
          <p:cNvPr id="3" name="Content Placeholder 2"/>
          <p:cNvSpPr>
            <a:spLocks noGrp="1"/>
          </p:cNvSpPr>
          <p:nvPr>
            <p:ph idx="1"/>
          </p:nvPr>
        </p:nvSpPr>
        <p:spPr/>
        <p:txBody>
          <a:bodyPr>
            <a:normAutofit fontScale="70000" lnSpcReduction="20000"/>
          </a:bodyPr>
          <a:lstStyle/>
          <a:p>
            <a:pPr marL="109728" indent="0">
              <a:lnSpc>
                <a:spcPct val="115000"/>
              </a:lnSpc>
              <a:spcAft>
                <a:spcPts val="1000"/>
              </a:spcAft>
              <a:buNone/>
            </a:pPr>
            <a:r>
              <a:rPr lang="en-GB" sz="2900" i="1" dirty="0" smtClean="0">
                <a:latin typeface="+mj-lt"/>
                <a:ea typeface="Calibri"/>
                <a:cs typeface="Times New Roman"/>
              </a:rPr>
              <a:t>“Together if we report every incident of hate crime, we can drive it from our streets”</a:t>
            </a:r>
            <a:r>
              <a:rPr lang="en-GB" sz="2900" dirty="0" smtClean="0">
                <a:latin typeface="+mj-lt"/>
                <a:ea typeface="Calibri"/>
                <a:cs typeface="Times New Roman"/>
              </a:rPr>
              <a:t> </a:t>
            </a:r>
            <a:endParaRPr lang="en-GB" sz="2900" dirty="0">
              <a:latin typeface="+mj-lt"/>
              <a:ea typeface="Calibri"/>
              <a:cs typeface="Times New Roman"/>
            </a:endParaRPr>
          </a:p>
          <a:p>
            <a:pPr marL="109728" indent="0">
              <a:lnSpc>
                <a:spcPct val="115000"/>
              </a:lnSpc>
              <a:spcAft>
                <a:spcPts val="1000"/>
              </a:spcAft>
              <a:buNone/>
            </a:pPr>
            <a:r>
              <a:rPr lang="en-GB" sz="2900" b="1" dirty="0" err="1" smtClean="0">
                <a:solidFill>
                  <a:srgbClr val="FF0000"/>
                </a:solidFill>
                <a:latin typeface="+mj-lt"/>
                <a:ea typeface="Calibri"/>
                <a:cs typeface="Times New Roman"/>
              </a:rPr>
              <a:t>Sajid</a:t>
            </a:r>
            <a:r>
              <a:rPr lang="en-GB" sz="2900" b="1" dirty="0" smtClean="0">
                <a:solidFill>
                  <a:srgbClr val="FF0000"/>
                </a:solidFill>
                <a:latin typeface="+mj-lt"/>
                <a:ea typeface="Calibri"/>
                <a:cs typeface="Times New Roman"/>
              </a:rPr>
              <a:t> </a:t>
            </a:r>
            <a:r>
              <a:rPr lang="en-GB" sz="2900" b="1" dirty="0" err="1" smtClean="0">
                <a:solidFill>
                  <a:srgbClr val="FF0000"/>
                </a:solidFill>
                <a:latin typeface="+mj-lt"/>
                <a:ea typeface="Calibri"/>
                <a:cs typeface="Times New Roman"/>
              </a:rPr>
              <a:t>Javid</a:t>
            </a:r>
            <a:r>
              <a:rPr lang="en-GB" sz="2900" b="1" dirty="0" smtClean="0">
                <a:solidFill>
                  <a:srgbClr val="FF0000"/>
                </a:solidFill>
                <a:latin typeface="+mj-lt"/>
                <a:ea typeface="Calibri"/>
                <a:cs typeface="Times New Roman"/>
              </a:rPr>
              <a:t>, Action Against Hate 2016</a:t>
            </a:r>
            <a:endParaRPr lang="en-GB" sz="2900" dirty="0" smtClean="0">
              <a:solidFill>
                <a:srgbClr val="FF0000"/>
              </a:solidFill>
              <a:latin typeface="+mj-lt"/>
              <a:ea typeface="Calibri"/>
              <a:cs typeface="Times New Roman"/>
            </a:endParaRPr>
          </a:p>
          <a:p>
            <a:pPr marL="109728" indent="0">
              <a:lnSpc>
                <a:spcPct val="115000"/>
              </a:lnSpc>
              <a:spcAft>
                <a:spcPts val="1000"/>
              </a:spcAft>
              <a:buNone/>
            </a:pPr>
            <a:r>
              <a:rPr lang="en-GB" sz="2900" i="1" dirty="0" smtClean="0">
                <a:latin typeface="+mj-lt"/>
                <a:ea typeface="Calibri"/>
                <a:cs typeface="Times New Roman"/>
              </a:rPr>
              <a:t>“</a:t>
            </a:r>
            <a:r>
              <a:rPr lang="en-GB" sz="2900" i="1" dirty="0">
                <a:latin typeface="+mj-lt"/>
                <a:ea typeface="Calibri"/>
                <a:cs typeface="Times New Roman"/>
              </a:rPr>
              <a:t>Even if the incident seems trivial to you, it's important to report because it might be part of bigger picture of what's happening in your area and can provide the police with useful intelligence” </a:t>
            </a:r>
            <a:endParaRPr lang="en-GB" sz="2900" b="1" dirty="0">
              <a:latin typeface="+mj-lt"/>
              <a:ea typeface="Calibri"/>
              <a:cs typeface="Times New Roman"/>
            </a:endParaRPr>
          </a:p>
          <a:p>
            <a:pPr marL="109728" indent="0">
              <a:lnSpc>
                <a:spcPct val="115000"/>
              </a:lnSpc>
              <a:spcAft>
                <a:spcPts val="1000"/>
              </a:spcAft>
              <a:buNone/>
            </a:pPr>
            <a:r>
              <a:rPr lang="en-GB" sz="2900" b="1" dirty="0" smtClean="0">
                <a:solidFill>
                  <a:srgbClr val="FF0000"/>
                </a:solidFill>
                <a:latin typeface="+mj-lt"/>
                <a:ea typeface="Calibri"/>
                <a:cs typeface="Times New Roman"/>
              </a:rPr>
              <a:t>Race </a:t>
            </a:r>
            <a:r>
              <a:rPr lang="en-GB" sz="2900" b="1" dirty="0">
                <a:solidFill>
                  <a:srgbClr val="FF0000"/>
                </a:solidFill>
                <a:latin typeface="+mj-lt"/>
                <a:ea typeface="Calibri"/>
                <a:cs typeface="Times New Roman"/>
              </a:rPr>
              <a:t>Equality First</a:t>
            </a:r>
            <a:endParaRPr lang="en-GB" sz="2900" dirty="0">
              <a:solidFill>
                <a:srgbClr val="FF0000"/>
              </a:solidFill>
              <a:latin typeface="+mj-lt"/>
              <a:ea typeface="Calibri"/>
              <a:cs typeface="Times New Roman"/>
            </a:endParaRPr>
          </a:p>
          <a:p>
            <a:pPr marL="109728" indent="0">
              <a:lnSpc>
                <a:spcPct val="115000"/>
              </a:lnSpc>
              <a:spcAft>
                <a:spcPts val="1000"/>
              </a:spcAft>
              <a:buNone/>
            </a:pPr>
            <a:r>
              <a:rPr lang="en-GB" sz="2900" i="1" dirty="0" smtClean="0">
                <a:latin typeface="+mj-lt"/>
                <a:ea typeface="Calibri"/>
                <a:cs typeface="Times New Roman"/>
              </a:rPr>
              <a:t>“If </a:t>
            </a:r>
            <a:r>
              <a:rPr lang="en-GB" sz="2900" i="1" dirty="0">
                <a:latin typeface="+mj-lt"/>
                <a:ea typeface="Calibri"/>
                <a:cs typeface="Times New Roman"/>
              </a:rPr>
              <a:t>the police don’t know, they don’t know where to put their resources fighting </a:t>
            </a:r>
            <a:r>
              <a:rPr lang="en-GB" sz="2900" i="1" dirty="0" smtClean="0">
                <a:latin typeface="+mj-lt"/>
                <a:ea typeface="Calibri"/>
                <a:cs typeface="Times New Roman"/>
              </a:rPr>
              <a:t>it” </a:t>
            </a:r>
          </a:p>
          <a:p>
            <a:pPr marL="109728" indent="0">
              <a:lnSpc>
                <a:spcPct val="115000"/>
              </a:lnSpc>
              <a:spcAft>
                <a:spcPts val="1000"/>
              </a:spcAft>
              <a:buNone/>
            </a:pPr>
            <a:r>
              <a:rPr lang="en-GB" sz="2900" b="1" dirty="0" smtClean="0">
                <a:solidFill>
                  <a:srgbClr val="FF0000"/>
                </a:solidFill>
                <a:latin typeface="+mj-lt"/>
                <a:ea typeface="Calibri"/>
                <a:cs typeface="Times New Roman"/>
              </a:rPr>
              <a:t>LGBT </a:t>
            </a:r>
            <a:r>
              <a:rPr lang="en-GB" sz="2900" b="1" dirty="0">
                <a:solidFill>
                  <a:srgbClr val="FF0000"/>
                </a:solidFill>
                <a:latin typeface="+mj-lt"/>
                <a:ea typeface="Calibri"/>
                <a:cs typeface="Times New Roman"/>
              </a:rPr>
              <a:t>Service User</a:t>
            </a:r>
            <a:endParaRPr lang="en-GB" sz="2900" dirty="0">
              <a:solidFill>
                <a:srgbClr val="FF0000"/>
              </a:solidFill>
              <a:latin typeface="+mj-lt"/>
              <a:ea typeface="Calibri"/>
              <a:cs typeface="Times New Roman"/>
            </a:endParaRPr>
          </a:p>
          <a:p>
            <a:endParaRPr lang="en-GB" dirty="0"/>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884523277"/>
      </p:ext>
    </p:extLst>
  </p:cSld>
  <p:clrMapOvr>
    <a:masterClrMapping/>
  </p:clrMapOvr>
  <mc:AlternateContent xmlns:mc="http://schemas.openxmlformats.org/markup-compatibility/2006" xmlns:p14="http://schemas.microsoft.com/office/powerpoint/2010/main">
    <mc:Choice Requires="p14">
      <p:transition spd="slow" p14:dur="2000" advTm="26887"/>
    </mc:Choice>
    <mc:Fallback xmlns="">
      <p:transition spd="slow" advTm="268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6"/>
                </p:tgtEl>
              </p:cMediaNode>
            </p:audio>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Reporting and Support Options</a:t>
            </a:r>
            <a:endParaRPr lang="en-GB" dirty="0"/>
          </a:p>
        </p:txBody>
      </p:sp>
      <p:sp>
        <p:nvSpPr>
          <p:cNvPr id="3" name="Content Placeholder 2"/>
          <p:cNvSpPr>
            <a:spLocks noGrp="1"/>
          </p:cNvSpPr>
          <p:nvPr>
            <p:ph idx="1"/>
          </p:nvPr>
        </p:nvSpPr>
        <p:spPr/>
        <p:txBody>
          <a:bodyPr>
            <a:normAutofit/>
          </a:bodyPr>
          <a:lstStyle/>
          <a:p>
            <a:pPr algn="ctr"/>
            <a:endParaRPr lang="en-GB" dirty="0" smtClean="0">
              <a:latin typeface="+mj-lt"/>
            </a:endParaRPr>
          </a:p>
          <a:p>
            <a:pPr algn="ctr"/>
            <a:endParaRPr lang="en-GB" sz="3600" dirty="0">
              <a:solidFill>
                <a:srgbClr val="FF0000"/>
              </a:solidFill>
              <a:latin typeface="+mj-lt"/>
            </a:endParaRPr>
          </a:p>
          <a:p>
            <a:pPr marL="109728" indent="0" algn="ctr">
              <a:buNone/>
            </a:pPr>
            <a:r>
              <a:rPr lang="en-GB" sz="3600" dirty="0" smtClean="0">
                <a:solidFill>
                  <a:srgbClr val="FF0000"/>
                </a:solidFill>
                <a:latin typeface="+mj-lt"/>
              </a:rPr>
              <a:t>Reporting as a witness</a:t>
            </a:r>
          </a:p>
          <a:p>
            <a:pPr marL="109728" indent="0" algn="ctr">
              <a:buNone/>
            </a:pPr>
            <a:r>
              <a:rPr lang="en-GB" sz="3600" dirty="0" smtClean="0">
                <a:solidFill>
                  <a:srgbClr val="FF0000"/>
                </a:solidFill>
                <a:latin typeface="+mj-lt"/>
              </a:rPr>
              <a:t>Anonymous reporting</a:t>
            </a:r>
          </a:p>
          <a:p>
            <a:pPr marL="109728" indent="0">
              <a:buNone/>
            </a:pPr>
            <a:endParaRPr lang="en-GB" dirty="0">
              <a:latin typeface="+mj-lt"/>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437172697"/>
      </p:ext>
    </p:extLst>
  </p:cSld>
  <p:clrMapOvr>
    <a:masterClrMapping/>
  </p:clrMapOvr>
  <mc:AlternateContent xmlns:mc="http://schemas.openxmlformats.org/markup-compatibility/2006" xmlns:p14="http://schemas.microsoft.com/office/powerpoint/2010/main">
    <mc:Choice Requires="p14">
      <p:transition spd="slow" p14:dur="2000" advTm="32278"/>
    </mc:Choice>
    <mc:Fallback xmlns="">
      <p:transition spd="slow" advTm="322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Reporting and Support Options</a:t>
            </a:r>
            <a:endParaRPr lang="en-GB" dirty="0"/>
          </a:p>
        </p:txBody>
      </p:sp>
      <p:sp>
        <p:nvSpPr>
          <p:cNvPr id="3" name="Content Placeholder 2"/>
          <p:cNvSpPr>
            <a:spLocks noGrp="1"/>
          </p:cNvSpPr>
          <p:nvPr>
            <p:ph idx="1"/>
          </p:nvPr>
        </p:nvSpPr>
        <p:spPr/>
        <p:txBody>
          <a:bodyPr>
            <a:normAutofit/>
          </a:bodyPr>
          <a:lstStyle/>
          <a:p>
            <a:r>
              <a:rPr lang="en-GB" dirty="0" smtClean="0">
                <a:latin typeface="+mj-lt"/>
              </a:rPr>
              <a:t>Police</a:t>
            </a:r>
          </a:p>
          <a:p>
            <a:pPr lvl="1"/>
            <a:r>
              <a:rPr lang="en-GB" dirty="0" smtClean="0">
                <a:latin typeface="+mj-lt"/>
              </a:rPr>
              <a:t>101</a:t>
            </a:r>
          </a:p>
          <a:p>
            <a:pPr lvl="1"/>
            <a:r>
              <a:rPr lang="en-GB" dirty="0" smtClean="0">
                <a:latin typeface="+mj-lt"/>
              </a:rPr>
              <a:t>999</a:t>
            </a:r>
          </a:p>
          <a:p>
            <a:pPr lvl="2"/>
            <a:r>
              <a:rPr lang="en-GB" dirty="0" smtClean="0">
                <a:latin typeface="+mj-lt"/>
              </a:rPr>
              <a:t>Safeguarding</a:t>
            </a:r>
          </a:p>
          <a:p>
            <a:pPr lvl="1"/>
            <a:r>
              <a:rPr lang="en-GB" dirty="0">
                <a:latin typeface="+mj-lt"/>
              </a:rPr>
              <a:t>https://www.essex.police.uk/do-it-online/</a:t>
            </a:r>
          </a:p>
          <a:p>
            <a:pPr lvl="1"/>
            <a:endParaRPr lang="en-GB" dirty="0" smtClean="0">
              <a:latin typeface="+mj-lt"/>
            </a:endParaRPr>
          </a:p>
          <a:p>
            <a:r>
              <a:rPr lang="en-GB" dirty="0" smtClean="0">
                <a:latin typeface="+mj-lt"/>
              </a:rPr>
              <a:t>True Vision</a:t>
            </a:r>
          </a:p>
          <a:p>
            <a:pPr lvl="1"/>
            <a:r>
              <a:rPr lang="en-GB" dirty="0" smtClean="0">
                <a:latin typeface="+mj-lt"/>
              </a:rPr>
              <a:t>www.report-it.org.uk</a:t>
            </a:r>
            <a:endParaRPr lang="en-GB" dirty="0">
              <a:latin typeface="+mj-lt"/>
            </a:endParaRPr>
          </a:p>
        </p:txBody>
      </p:sp>
      <p:pic>
        <p:nvPicPr>
          <p:cNvPr id="5" name="Picture 3" descr="C:\Users\Neil\Desktop\images.jpg"/>
          <p:cNvPicPr>
            <a:picLocks noChangeAspect="1" noChangeArrowheads="1"/>
          </p:cNvPicPr>
          <p:nvPr/>
        </p:nvPicPr>
        <p:blipFill>
          <a:blip r:embed="rId6" cstate="print"/>
          <a:srcRect/>
          <a:stretch>
            <a:fillRect/>
          </a:stretch>
        </p:blipFill>
        <p:spPr bwMode="auto">
          <a:xfrm>
            <a:off x="6098604" y="2492895"/>
            <a:ext cx="1265364" cy="1317129"/>
          </a:xfrm>
          <a:prstGeom prst="rect">
            <a:avLst/>
          </a:prstGeom>
          <a:noFill/>
        </p:spPr>
      </p:pic>
      <p:pic>
        <p:nvPicPr>
          <p:cNvPr id="6" name="Picture 5" descr="C:\Users\monkn\Documents\Admin\tv logo.gif"/>
          <p:cNvPicPr/>
          <p:nvPr/>
        </p:nvPicPr>
        <p:blipFill>
          <a:blip r:embed="rId7">
            <a:extLst>
              <a:ext uri="{28A0092B-C50C-407E-A947-70E740481C1C}">
                <a14:useLocalDpi xmlns:a14="http://schemas.microsoft.com/office/drawing/2010/main" val="0"/>
              </a:ext>
            </a:extLst>
          </a:blip>
          <a:srcRect/>
          <a:stretch>
            <a:fillRect/>
          </a:stretch>
        </p:blipFill>
        <p:spPr bwMode="auto">
          <a:xfrm>
            <a:off x="5881502" y="4941168"/>
            <a:ext cx="1676400" cy="942975"/>
          </a:xfrm>
          <a:prstGeom prst="rect">
            <a:avLst/>
          </a:prstGeom>
          <a:noFill/>
          <a:ln>
            <a:noFill/>
          </a:ln>
        </p:spPr>
      </p:pic>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270574865"/>
      </p:ext>
    </p:extLst>
  </p:cSld>
  <p:clrMapOvr>
    <a:masterClrMapping/>
  </p:clrMapOvr>
  <mc:AlternateContent xmlns:mc="http://schemas.openxmlformats.org/markup-compatibility/2006" xmlns:p14="http://schemas.microsoft.com/office/powerpoint/2010/main">
    <mc:Choice Requires="p14">
      <p:transition spd="slow" p14:dur="2000" advTm="35783"/>
    </mc:Choice>
    <mc:Fallback xmlns="">
      <p:transition spd="slow" advTm="357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5" fill="hold" display="0">
                  <p:stCondLst>
                    <p:cond delay="indefinite"/>
                  </p:stCondLst>
                  <p:endCondLst>
                    <p:cond evt="onStopAudio" delay="0">
                      <p:tgtEl>
                        <p:sldTgt/>
                      </p:tgtEl>
                    </p:cond>
                  </p:endCondLst>
                </p:cTn>
                <p:tgtEl>
                  <p:spTgt spid="9"/>
                </p:tgtEl>
              </p:cMediaNode>
            </p:audio>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066800"/>
          </a:xfrm>
        </p:spPr>
        <p:txBody>
          <a:bodyPr>
            <a:normAutofit/>
          </a:bodyPr>
          <a:lstStyle/>
          <a:p>
            <a:pPr algn="ctr"/>
            <a:r>
              <a:rPr lang="en-GB" dirty="0" smtClean="0"/>
              <a:t>Reporting and Support Options</a:t>
            </a:r>
            <a:endParaRPr lang="en-GB" dirty="0"/>
          </a:p>
        </p:txBody>
      </p:sp>
      <p:sp>
        <p:nvSpPr>
          <p:cNvPr id="3" name="Content Placeholder 2"/>
          <p:cNvSpPr>
            <a:spLocks noGrp="1"/>
          </p:cNvSpPr>
          <p:nvPr>
            <p:ph idx="1"/>
          </p:nvPr>
        </p:nvSpPr>
        <p:spPr/>
        <p:txBody>
          <a:bodyPr>
            <a:normAutofit lnSpcReduction="10000"/>
          </a:bodyPr>
          <a:lstStyle/>
          <a:p>
            <a:r>
              <a:rPr lang="en-GB" dirty="0" smtClean="0">
                <a:latin typeface="+mj-lt"/>
              </a:rPr>
              <a:t>Third Party Reporting</a:t>
            </a:r>
          </a:p>
          <a:p>
            <a:pPr lvl="1"/>
            <a:r>
              <a:rPr lang="en-GB" dirty="0" smtClean="0">
                <a:latin typeface="+mj-lt"/>
              </a:rPr>
              <a:t>HIRCs</a:t>
            </a:r>
          </a:p>
          <a:p>
            <a:pPr lvl="1"/>
            <a:r>
              <a:rPr lang="en-GB" dirty="0" smtClean="0">
                <a:latin typeface="+mj-lt"/>
              </a:rPr>
              <a:t>HCAs</a:t>
            </a:r>
          </a:p>
          <a:p>
            <a:pPr lvl="1"/>
            <a:r>
              <a:rPr lang="en-GB" dirty="0">
                <a:latin typeface="+mj-lt"/>
              </a:rPr>
              <a:t>https://www.essex.police.uk/advice/hate-crime/</a:t>
            </a:r>
            <a:endParaRPr lang="en-GB" dirty="0" smtClean="0">
              <a:latin typeface="+mj-lt"/>
            </a:endParaRPr>
          </a:p>
          <a:p>
            <a:endParaRPr lang="en-GB" dirty="0" smtClean="0">
              <a:latin typeface="+mj-lt"/>
            </a:endParaRPr>
          </a:p>
          <a:p>
            <a:r>
              <a:rPr lang="en-GB" dirty="0" smtClean="0">
                <a:latin typeface="+mj-lt"/>
              </a:rPr>
              <a:t>Stop Hate UK </a:t>
            </a:r>
            <a:r>
              <a:rPr lang="en-GB" dirty="0" err="1" smtClean="0">
                <a:latin typeface="+mj-lt"/>
              </a:rPr>
              <a:t>Supportline</a:t>
            </a:r>
            <a:endParaRPr lang="en-GB" dirty="0" smtClean="0">
              <a:latin typeface="+mj-lt"/>
            </a:endParaRPr>
          </a:p>
          <a:p>
            <a:pPr lvl="1"/>
            <a:r>
              <a:rPr lang="en-GB" dirty="0">
                <a:latin typeface="+mj-lt"/>
              </a:rPr>
              <a:t>0800 138 1625</a:t>
            </a:r>
            <a:endParaRPr lang="en-GB" dirty="0" smtClean="0">
              <a:latin typeface="+mj-lt"/>
            </a:endParaRPr>
          </a:p>
          <a:p>
            <a:pPr lvl="1"/>
            <a:r>
              <a:rPr lang="en-GB" dirty="0" smtClean="0">
                <a:latin typeface="+mj-lt"/>
              </a:rPr>
              <a:t>24 hours, 7 days a week</a:t>
            </a:r>
          </a:p>
          <a:p>
            <a:pPr lvl="1"/>
            <a:r>
              <a:rPr lang="en-GB" dirty="0" smtClean="0">
                <a:latin typeface="+mj-lt"/>
              </a:rPr>
              <a:t>Report and Advice</a:t>
            </a:r>
          </a:p>
        </p:txBody>
      </p:sp>
      <p:pic>
        <p:nvPicPr>
          <p:cNvPr id="4" name="Picture 3"/>
          <p:cNvPicPr/>
          <p:nvPr/>
        </p:nvPicPr>
        <p:blipFill>
          <a:blip r:embed="rId5" cstate="print">
            <a:extLst>
              <a:ext uri="{28A0092B-C50C-407E-A947-70E740481C1C}">
                <a14:useLocalDpi xmlns:a14="http://schemas.microsoft.com/office/drawing/2010/main" val="0"/>
              </a:ext>
            </a:extLst>
          </a:blip>
          <a:stretch>
            <a:fillRect/>
          </a:stretch>
        </p:blipFill>
        <p:spPr>
          <a:xfrm>
            <a:off x="6300192" y="2204864"/>
            <a:ext cx="2232248" cy="1312918"/>
          </a:xfrm>
          <a:prstGeom prst="rect">
            <a:avLst/>
          </a:prstGeom>
        </p:spPr>
      </p:pic>
      <p:pic>
        <p:nvPicPr>
          <p:cNvPr id="5" name="Picture 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176" y="4725144"/>
            <a:ext cx="1880870" cy="1095375"/>
          </a:xfrm>
          <a:prstGeom prst="rect">
            <a:avLst/>
          </a:prstGeom>
          <a:noFill/>
          <a:ln>
            <a:noFill/>
          </a:ln>
        </p:spPr>
      </p:pic>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722040915"/>
      </p:ext>
    </p:extLst>
  </p:cSld>
  <p:clrMapOvr>
    <a:masterClrMapping/>
  </p:clrMapOvr>
  <mc:AlternateContent xmlns:mc="http://schemas.openxmlformats.org/markup-compatibility/2006" xmlns:p14="http://schemas.microsoft.com/office/powerpoint/2010/main">
    <mc:Choice Requires="p14">
      <p:transition spd="slow" p14:dur="2000" advTm="66881"/>
    </mc:Choice>
    <mc:Fallback xmlns="">
      <p:transition spd="slow" advTm="668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0" fill="hold" display="0">
                  <p:stCondLst>
                    <p:cond delay="indefinite"/>
                  </p:stCondLst>
                  <p:endCondLst>
                    <p:cond evt="onStopAudio" delay="0">
                      <p:tgtEl>
                        <p:sldTgt/>
                      </p:tgtEl>
                    </p:cond>
                  </p:endCondLst>
                </p:cTn>
                <p:tgtEl>
                  <p:spTgt spid="8"/>
                </p:tgtEl>
              </p:cMediaNode>
            </p:audio>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066800"/>
          </a:xfrm>
        </p:spPr>
        <p:txBody>
          <a:bodyPr>
            <a:normAutofit/>
          </a:bodyPr>
          <a:lstStyle/>
          <a:p>
            <a:pPr algn="ctr"/>
            <a:r>
              <a:rPr lang="en-GB" dirty="0" smtClean="0"/>
              <a:t>Reporting and Support Options</a:t>
            </a:r>
            <a:endParaRPr lang="en-GB" dirty="0"/>
          </a:p>
        </p:txBody>
      </p:sp>
      <p:sp>
        <p:nvSpPr>
          <p:cNvPr id="3" name="Content Placeholder 2"/>
          <p:cNvSpPr>
            <a:spLocks noGrp="1"/>
          </p:cNvSpPr>
          <p:nvPr>
            <p:ph idx="1"/>
          </p:nvPr>
        </p:nvSpPr>
        <p:spPr/>
        <p:txBody>
          <a:bodyPr/>
          <a:lstStyle/>
          <a:p>
            <a:r>
              <a:rPr lang="en-GB" dirty="0" smtClean="0">
                <a:latin typeface="+mj-lt"/>
              </a:rPr>
              <a:t>Specialist Organisations</a:t>
            </a:r>
          </a:p>
          <a:p>
            <a:pPr lvl="1"/>
            <a:r>
              <a:rPr lang="en-GB" dirty="0" smtClean="0">
                <a:latin typeface="+mj-lt"/>
              </a:rPr>
              <a:t>Focus on particular communities</a:t>
            </a:r>
          </a:p>
          <a:p>
            <a:pPr lvl="1"/>
            <a:r>
              <a:rPr lang="en-GB" dirty="0" smtClean="0">
                <a:latin typeface="+mj-lt"/>
              </a:rPr>
              <a:t>Facilitate Reporting as well as other services</a:t>
            </a:r>
          </a:p>
          <a:p>
            <a:pPr lvl="1"/>
            <a:r>
              <a:rPr lang="en-GB" dirty="0" smtClean="0">
                <a:latin typeface="+mj-lt"/>
              </a:rPr>
              <a:t>Campaign and Raise Awareness</a:t>
            </a:r>
          </a:p>
          <a:p>
            <a:endParaRPr lang="en-GB" dirty="0" smtClean="0">
              <a:latin typeface="+mj-lt"/>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149080"/>
            <a:ext cx="2448272" cy="248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3116" y="5015369"/>
            <a:ext cx="3534319" cy="753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478935545"/>
      </p:ext>
    </p:extLst>
  </p:cSld>
  <p:clrMapOvr>
    <a:masterClrMapping/>
  </p:clrMapOvr>
  <mc:AlternateContent xmlns:mc="http://schemas.openxmlformats.org/markup-compatibility/2006" xmlns:p14="http://schemas.microsoft.com/office/powerpoint/2010/main">
    <mc:Choice Requires="p14">
      <p:transition spd="slow" p14:dur="2000" advTm="29884"/>
    </mc:Choice>
    <mc:Fallback xmlns="">
      <p:transition spd="slow" advTm="298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066800"/>
          </a:xfrm>
        </p:spPr>
        <p:txBody>
          <a:bodyPr>
            <a:normAutofit/>
          </a:bodyPr>
          <a:lstStyle/>
          <a:p>
            <a:pPr algn="ctr"/>
            <a:r>
              <a:rPr lang="en-GB" dirty="0" smtClean="0"/>
              <a:t>Reporting and Support Options</a:t>
            </a:r>
            <a:endParaRPr lang="en-GB" dirty="0"/>
          </a:p>
        </p:txBody>
      </p:sp>
      <p:pic>
        <p:nvPicPr>
          <p:cNvPr id="6" name="Content Placeholder 5"/>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2347139"/>
            <a:ext cx="1800200" cy="1728192"/>
          </a:xfrm>
          <a:prstGeom prst="rect">
            <a:avLst/>
          </a:prstGeom>
          <a:noFill/>
          <a:ln>
            <a:noFill/>
          </a:ln>
          <a:effectLst/>
          <a:extLst/>
        </p:spPr>
      </p:pic>
      <p:sp>
        <p:nvSpPr>
          <p:cNvPr id="7" name="TextBox 6"/>
          <p:cNvSpPr txBox="1"/>
          <p:nvPr/>
        </p:nvSpPr>
        <p:spPr>
          <a:xfrm>
            <a:off x="971600" y="2564904"/>
            <a:ext cx="4968552" cy="1692771"/>
          </a:xfrm>
          <a:prstGeom prst="rect">
            <a:avLst/>
          </a:prstGeom>
          <a:noFill/>
        </p:spPr>
        <p:txBody>
          <a:bodyPr wrap="square" rtlCol="0">
            <a:spAutoFit/>
          </a:bodyPr>
          <a:lstStyle/>
          <a:p>
            <a:pPr marL="285750" indent="-285750">
              <a:buFont typeface="Arial" panose="020B0604020202020204" pitchFamily="34" charset="0"/>
              <a:buChar char="•"/>
            </a:pPr>
            <a:r>
              <a:rPr lang="en-GB" sz="2600" dirty="0" smtClean="0">
                <a:latin typeface="+mj-lt"/>
              </a:rPr>
              <a:t>Advice and Support for victims of all crime, including hate crime </a:t>
            </a:r>
            <a:endParaRPr lang="en-GB" sz="2600" dirty="0">
              <a:latin typeface="+mj-lt"/>
            </a:endParaRPr>
          </a:p>
          <a:p>
            <a:pPr marL="742950" lvl="1" indent="-285750">
              <a:buFont typeface="Arial" panose="020B0604020202020204" pitchFamily="34" charset="0"/>
              <a:buChar char="•"/>
            </a:pPr>
            <a:r>
              <a:rPr lang="en-GB" sz="2600" dirty="0" smtClean="0">
                <a:latin typeface="+mj-lt"/>
              </a:rPr>
              <a:t>0300 </a:t>
            </a:r>
            <a:r>
              <a:rPr lang="en-GB" sz="2600" dirty="0">
                <a:latin typeface="+mj-lt"/>
              </a:rPr>
              <a:t>303 0165</a:t>
            </a:r>
            <a:endParaRPr lang="en-GB" sz="2600" dirty="0" smtClean="0">
              <a:latin typeface="+mj-lt"/>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1338258084"/>
      </p:ext>
    </p:extLst>
  </p:cSld>
  <p:clrMapOvr>
    <a:masterClrMapping/>
  </p:clrMapOvr>
  <mc:AlternateContent xmlns:mc="http://schemas.openxmlformats.org/markup-compatibility/2006" xmlns:p14="http://schemas.microsoft.com/office/powerpoint/2010/main">
    <mc:Choice Requires="p14">
      <p:transition spd="slow" p14:dur="2000" advTm="19383"/>
    </mc:Choice>
    <mc:Fallback xmlns="">
      <p:transition spd="slow" advTm="193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5"/>
                </p:tgtEl>
              </p:cMediaNode>
            </p:audio>
          </p:childTnLst>
        </p:cTn>
      </p:par>
    </p:tnLst>
    <p:bldLst>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lgn="ctr">
              <a:buNone/>
            </a:pPr>
            <a:r>
              <a:rPr lang="en-GB" dirty="0" smtClean="0">
                <a:latin typeface="+mj-lt"/>
              </a:rPr>
              <a:t>End of Part 2!</a:t>
            </a:r>
            <a:endParaRPr lang="en-GB" dirty="0">
              <a:latin typeface="+mj-lt"/>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720049298"/>
      </p:ext>
    </p:extLst>
  </p:cSld>
  <p:clrMapOvr>
    <a:masterClrMapping/>
  </p:clrMapOvr>
  <mc:AlternateContent xmlns:mc="http://schemas.openxmlformats.org/markup-compatibility/2006" xmlns:p14="http://schemas.microsoft.com/office/powerpoint/2010/main">
    <mc:Choice Requires="p14">
      <p:transition spd="slow" p14:dur="2000" advTm="9777"/>
    </mc:Choice>
    <mc:Fallback xmlns="">
      <p:transition spd="slow" advTm="97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0.9|16.2"/>
</p:tagLst>
</file>

<file path=ppt/tags/tag2.xml><?xml version="1.0" encoding="utf-8"?>
<p:tagLst xmlns:a="http://schemas.openxmlformats.org/drawingml/2006/main" xmlns:r="http://schemas.openxmlformats.org/officeDocument/2006/relationships" xmlns:p="http://schemas.openxmlformats.org/presentationml/2006/main">
  <p:tag name="TIMING" val="|1.5|1.1|0.9|1.5|1.2|0.8|1.4"/>
</p:tagLst>
</file>

<file path=ppt/tags/tag3.xml><?xml version="1.0" encoding="utf-8"?>
<p:tagLst xmlns:a="http://schemas.openxmlformats.org/drawingml/2006/main" xmlns:r="http://schemas.openxmlformats.org/officeDocument/2006/relationships" xmlns:p="http://schemas.openxmlformats.org/presentationml/2006/main">
  <p:tag name="TIMING" val="|2.2|0.7|11.1"/>
</p:tagLst>
</file>

<file path=ppt/tags/tag4.xml><?xml version="1.0" encoding="utf-8"?>
<p:tagLst xmlns:a="http://schemas.openxmlformats.org/drawingml/2006/main" xmlns:r="http://schemas.openxmlformats.org/officeDocument/2006/relationships" xmlns:p="http://schemas.openxmlformats.org/presentationml/2006/main">
  <p:tag name="TIMING" val="|0.6|2.8|1.8|19.1|1.1"/>
</p:tagLst>
</file>

<file path=ppt/tags/tag5.xml><?xml version="1.0" encoding="utf-8"?>
<p:tagLst xmlns:a="http://schemas.openxmlformats.org/drawingml/2006/main" xmlns:r="http://schemas.openxmlformats.org/officeDocument/2006/relationships" xmlns:p="http://schemas.openxmlformats.org/presentationml/2006/main">
  <p:tag name="TIMING" val="|1.1|1.4|1.6|40.3|1.3"/>
</p:tagLst>
</file>

<file path=ppt/tags/tag6.xml><?xml version="1.0" encoding="utf-8"?>
<p:tagLst xmlns:a="http://schemas.openxmlformats.org/drawingml/2006/main" xmlns:r="http://schemas.openxmlformats.org/officeDocument/2006/relationships" xmlns:p="http://schemas.openxmlformats.org/presentationml/2006/main">
  <p:tag name="TIMING" val="|1|0.8|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vs custom">
      <a:dk1>
        <a:srgbClr val="000000"/>
      </a:dk1>
      <a:lt1>
        <a:srgbClr val="FFFFFF"/>
      </a:lt1>
      <a:dk2>
        <a:srgbClr val="434342"/>
      </a:dk2>
      <a:lt2>
        <a:srgbClr val="CDD7D9"/>
      </a:lt2>
      <a:accent1>
        <a:srgbClr val="797B7E"/>
      </a:accent1>
      <a:accent2>
        <a:srgbClr val="FF0000"/>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1303</TotalTime>
  <Words>248</Words>
  <Application>Microsoft Office PowerPoint</Application>
  <PresentationFormat>On-screen Show (4:3)</PresentationFormat>
  <Paragraphs>50</Paragraphs>
  <Slides>9</Slides>
  <Notes>3</Notes>
  <HiddenSlides>0</HiddenSlides>
  <MMClips>9</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Urban</vt:lpstr>
      <vt:lpstr>Hate Crime Awareness Week 2017</vt:lpstr>
      <vt:lpstr>Hate Crime Reporting</vt:lpstr>
      <vt:lpstr>The Importance of Reporting </vt:lpstr>
      <vt:lpstr>Reporting and Support Options</vt:lpstr>
      <vt:lpstr>Reporting and Support Options</vt:lpstr>
      <vt:lpstr>Reporting and Support Options</vt:lpstr>
      <vt:lpstr>Reporting and Support Options</vt:lpstr>
      <vt:lpstr>Reporting and Support Options</vt:lpstr>
      <vt:lpstr>PowerPoint Presentation</vt:lpstr>
    </vt:vector>
  </TitlesOfParts>
  <Company>Victim Support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Monk</dc:creator>
  <cp:lastModifiedBy>Neil Monk</cp:lastModifiedBy>
  <cp:revision>138</cp:revision>
  <dcterms:created xsi:type="dcterms:W3CDTF">2016-03-24T09:53:05Z</dcterms:created>
  <dcterms:modified xsi:type="dcterms:W3CDTF">2017-10-05T10:06:16Z</dcterms:modified>
</cp:coreProperties>
</file>